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94" r:id="rId4"/>
    <p:sldId id="295" r:id="rId5"/>
    <p:sldId id="296" r:id="rId6"/>
    <p:sldId id="262" r:id="rId7"/>
    <p:sldId id="297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CC00"/>
    <a:srgbClr val="CC0000"/>
    <a:srgbClr val="FC62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85" autoAdjust="0"/>
    <p:restoredTop sz="86404" autoAdjust="0"/>
  </p:normalViewPr>
  <p:slideViewPr>
    <p:cSldViewPr>
      <p:cViewPr varScale="1">
        <p:scale>
          <a:sx n="73" d="100"/>
          <a:sy n="73" d="100"/>
        </p:scale>
        <p:origin x="7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1" y="-7313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9632" y="1196752"/>
            <a:ext cx="76683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Дидактическое пособие</a:t>
            </a:r>
            <a:endParaRPr lang="ru-RU" sz="3200" b="1" i="1" dirty="0">
              <a:solidFill>
                <a:srgbClr val="FF0000"/>
              </a:solidFill>
            </a:endParaRPr>
          </a:p>
          <a:p>
            <a:pPr algn="ctr"/>
            <a:r>
              <a:rPr lang="ru-RU" sz="3200" b="1" i="1" dirty="0" smtClean="0">
                <a:solidFill>
                  <a:srgbClr val="FF6699"/>
                </a:solidFill>
              </a:rPr>
              <a:t>«Ц</a:t>
            </a:r>
            <a:r>
              <a:rPr lang="ru-RU" sz="3200" b="1" i="1" dirty="0" smtClean="0">
                <a:solidFill>
                  <a:srgbClr val="FF0000"/>
                </a:solidFill>
              </a:rPr>
              <a:t>в</a:t>
            </a:r>
            <a:r>
              <a:rPr lang="ru-RU" sz="3200" b="1" i="1" dirty="0" smtClean="0">
                <a:solidFill>
                  <a:srgbClr val="00B050"/>
                </a:solidFill>
              </a:rPr>
              <a:t>е</a:t>
            </a:r>
            <a:r>
              <a:rPr lang="ru-RU" sz="3200" b="1" i="1" dirty="0" smtClean="0">
                <a:solidFill>
                  <a:srgbClr val="FFC000"/>
                </a:solidFill>
              </a:rPr>
              <a:t>т</a:t>
            </a:r>
            <a:r>
              <a:rPr lang="ru-RU" sz="3200" b="1" i="1" dirty="0" smtClean="0">
                <a:solidFill>
                  <a:srgbClr val="FF6699"/>
                </a:solidFill>
              </a:rPr>
              <a:t>н</a:t>
            </a:r>
            <a:r>
              <a:rPr lang="ru-RU" sz="3200" b="1" i="1" dirty="0" smtClean="0">
                <a:solidFill>
                  <a:srgbClr val="FC6204"/>
                </a:solidFill>
              </a:rPr>
              <a:t>ы</a:t>
            </a:r>
            <a:r>
              <a:rPr lang="ru-RU" sz="3200" b="1" i="1" dirty="0" smtClean="0">
                <a:solidFill>
                  <a:srgbClr val="FFCC00"/>
                </a:solidFill>
              </a:rPr>
              <a:t>е</a:t>
            </a:r>
            <a:r>
              <a:rPr lang="ru-RU" sz="3200" b="1" i="1" dirty="0" smtClean="0">
                <a:solidFill>
                  <a:srgbClr val="FF6699"/>
                </a:solidFill>
              </a:rPr>
              <a:t> п</a:t>
            </a:r>
            <a:r>
              <a:rPr lang="ru-RU" sz="3200" b="1" i="1" dirty="0" smtClean="0">
                <a:solidFill>
                  <a:srgbClr val="00B0F0"/>
                </a:solidFill>
              </a:rPr>
              <a:t>ал</a:t>
            </a:r>
            <a:r>
              <a:rPr lang="ru-RU" sz="3200" b="1" i="1" dirty="0" smtClean="0">
                <a:solidFill>
                  <a:srgbClr val="FF0000"/>
                </a:solidFill>
              </a:rPr>
              <a:t>оч</a:t>
            </a:r>
            <a:r>
              <a:rPr lang="ru-RU" sz="3200" b="1" i="1" dirty="0" smtClean="0">
                <a:solidFill>
                  <a:srgbClr val="FFCC00"/>
                </a:solidFill>
              </a:rPr>
              <a:t>ки</a:t>
            </a:r>
            <a:r>
              <a:rPr lang="ru-RU" sz="3200" b="1" i="1" dirty="0" smtClean="0"/>
              <a:t> </a:t>
            </a:r>
            <a:r>
              <a:rPr lang="ru-RU" sz="3200" b="1" i="1" dirty="0" err="1" smtClean="0">
                <a:solidFill>
                  <a:srgbClr val="7030A0"/>
                </a:solidFill>
              </a:rPr>
              <a:t>Кю</a:t>
            </a:r>
            <a:r>
              <a:rPr lang="ru-RU" sz="3200" b="1" i="1" dirty="0" err="1" smtClean="0"/>
              <a:t>и</a:t>
            </a:r>
            <a:r>
              <a:rPr lang="ru-RU" sz="3200" b="1" i="1" dirty="0" err="1" smtClean="0">
                <a:solidFill>
                  <a:srgbClr val="0070C0"/>
                </a:solidFill>
              </a:rPr>
              <a:t>з</a:t>
            </a:r>
            <a:r>
              <a:rPr lang="ru-RU" sz="3200" b="1" i="1" dirty="0" err="1" smtClean="0">
                <a:solidFill>
                  <a:srgbClr val="CC0000"/>
                </a:solidFill>
              </a:rPr>
              <a:t>ен</a:t>
            </a:r>
            <a:r>
              <a:rPr lang="ru-RU" sz="3200" b="1" i="1" dirty="0" err="1" smtClean="0">
                <a:solidFill>
                  <a:srgbClr val="002060"/>
                </a:solidFill>
              </a:rPr>
              <a:t>ер</a:t>
            </a:r>
            <a:r>
              <a:rPr lang="ru-RU" sz="3200" b="1" i="1" dirty="0" err="1" smtClean="0">
                <a:solidFill>
                  <a:srgbClr val="FC6204"/>
                </a:solidFill>
              </a:rPr>
              <a:t>а</a:t>
            </a:r>
            <a:r>
              <a:rPr lang="ru-RU" sz="3200" b="1" i="1" dirty="0" smtClean="0">
                <a:solidFill>
                  <a:srgbClr val="FC6204"/>
                </a:solidFill>
              </a:rPr>
              <a:t>»</a:t>
            </a:r>
            <a:r>
              <a:rPr lang="ru-RU" sz="3200" b="1" i="1" dirty="0" smtClean="0">
                <a:solidFill>
                  <a:srgbClr val="FFC000"/>
                </a:solidFill>
              </a:rPr>
              <a:t> </a:t>
            </a:r>
            <a:r>
              <a:rPr lang="ru-RU" sz="3200" b="1" i="1" dirty="0">
                <a:solidFill>
                  <a:srgbClr val="FC6204"/>
                </a:solidFill>
              </a:rPr>
              <a:t>–</a:t>
            </a:r>
            <a:r>
              <a:rPr lang="ru-RU" sz="3200" b="1" i="1" dirty="0">
                <a:solidFill>
                  <a:srgbClr val="FFC000"/>
                </a:solidFill>
              </a:rPr>
              <a:t> </a:t>
            </a:r>
          </a:p>
          <a:p>
            <a:pPr algn="ctr"/>
            <a:r>
              <a:rPr lang="ru-RU" sz="3200" b="1" i="1" dirty="0">
                <a:solidFill>
                  <a:srgbClr val="CC0000"/>
                </a:solidFill>
              </a:rPr>
              <a:t>к</a:t>
            </a:r>
            <a:r>
              <a:rPr lang="ru-RU" sz="3200" b="1" i="1" dirty="0" smtClean="0">
                <a:solidFill>
                  <a:srgbClr val="CC0000"/>
                </a:solidFill>
              </a:rPr>
              <a:t>ак средство развития математических способностей детей старшего дошкольного </a:t>
            </a:r>
          </a:p>
          <a:p>
            <a:pPr algn="ctr"/>
            <a:r>
              <a:rPr lang="ru-RU" sz="3200" b="1" i="1" dirty="0" smtClean="0">
                <a:solidFill>
                  <a:srgbClr val="CC0000"/>
                </a:solidFill>
              </a:rPr>
              <a:t>возраста</a:t>
            </a:r>
            <a:endParaRPr lang="ru-RU" sz="3200" b="1" i="1" dirty="0">
              <a:solidFill>
                <a:srgbClr val="CC0000"/>
              </a:solidFill>
            </a:endParaRPr>
          </a:p>
        </p:txBody>
      </p:sp>
      <p:pic>
        <p:nvPicPr>
          <p:cNvPr id="3" name="Picture 2" descr="C:\Users\Мама\Documents\Цветные палочки\1.Картинки из книги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316" y="3637052"/>
            <a:ext cx="2997344" cy="2746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08660" y="3124200"/>
            <a:ext cx="47543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endParaRPr lang="ru-RU" sz="2400" b="1" i="1" dirty="0">
              <a:solidFill>
                <a:srgbClr val="0070C0"/>
              </a:solidFill>
            </a:endParaRPr>
          </a:p>
          <a:p>
            <a:pPr algn="ctr"/>
            <a:endParaRPr lang="ru-RU" sz="2400" b="1" i="1" dirty="0" smtClean="0">
              <a:solidFill>
                <a:srgbClr val="0070C0"/>
              </a:solidFill>
            </a:endParaRPr>
          </a:p>
          <a:p>
            <a:pPr algn="ctr"/>
            <a:endParaRPr lang="ru-RU" sz="2400" b="1" i="1" dirty="0">
              <a:solidFill>
                <a:srgbClr val="0070C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0070C0"/>
                </a:solidFill>
              </a:rPr>
              <a:t>Подготовила Бушуева М.В. воспитатель МБДОУ д/с № 16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4419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 </a:t>
            </a:r>
            <a:endParaRPr lang="ru-RU" sz="2400" b="1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84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5616" y="548680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Создатель </a:t>
            </a:r>
            <a:r>
              <a:rPr lang="ru-RU" sz="2800" b="1" i="1" dirty="0">
                <a:solidFill>
                  <a:srgbClr val="CC0000"/>
                </a:solidFill>
              </a:rPr>
              <a:t>игровой </a:t>
            </a:r>
            <a:r>
              <a:rPr lang="ru-RU" sz="2800" b="1" i="1" dirty="0" smtClean="0">
                <a:solidFill>
                  <a:srgbClr val="CC0000"/>
                </a:solidFill>
              </a:rPr>
              <a:t>технологии 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75" y="1435231"/>
            <a:ext cx="586422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/>
              <a:t>Бельгийский </a:t>
            </a:r>
            <a:r>
              <a:rPr lang="ru-RU" sz="2200" b="1" i="1" dirty="0"/>
              <a:t>учитель </a:t>
            </a:r>
            <a:r>
              <a:rPr lang="ru-RU" sz="2200" b="1" i="1" dirty="0" smtClean="0"/>
              <a:t> </a:t>
            </a:r>
            <a:endParaRPr lang="ru-RU" sz="2200" b="1" i="1" dirty="0"/>
          </a:p>
          <a:p>
            <a:r>
              <a:rPr lang="ru-RU" sz="2200" b="1" i="1" dirty="0" smtClean="0"/>
              <a:t>начальной </a:t>
            </a:r>
            <a:r>
              <a:rPr lang="ru-RU" sz="2200" b="1" i="1" dirty="0"/>
              <a:t>школы </a:t>
            </a:r>
            <a:endParaRPr lang="ru-RU" sz="2200" b="1" i="1" dirty="0" smtClean="0"/>
          </a:p>
          <a:p>
            <a:r>
              <a:rPr lang="ru-RU" sz="2200" b="1" i="1" dirty="0" smtClean="0"/>
              <a:t>Джордж </a:t>
            </a:r>
            <a:r>
              <a:rPr lang="ru-RU" sz="2200" b="1" i="1" dirty="0" err="1"/>
              <a:t>Кюизенер</a:t>
            </a:r>
            <a:r>
              <a:rPr lang="ru-RU" sz="2200" b="1" i="1" dirty="0"/>
              <a:t> </a:t>
            </a:r>
            <a:endParaRPr lang="ru-RU" sz="2200" b="1" i="1" dirty="0" smtClean="0"/>
          </a:p>
          <a:p>
            <a:r>
              <a:rPr lang="ru-RU" sz="2200" b="1" i="1" dirty="0" smtClean="0"/>
              <a:t>(</a:t>
            </a:r>
            <a:r>
              <a:rPr lang="ru-RU" sz="2200" b="1" i="1" dirty="0"/>
              <a:t>1891-1976) </a:t>
            </a:r>
            <a:endParaRPr lang="ru-RU" sz="2200" b="1" i="1" dirty="0" smtClean="0"/>
          </a:p>
          <a:p>
            <a:r>
              <a:rPr lang="ru-RU" sz="2200" b="1" i="1" dirty="0" smtClean="0"/>
              <a:t>разработал универсальный </a:t>
            </a:r>
          </a:p>
          <a:p>
            <a:r>
              <a:rPr lang="ru-RU" sz="2200" b="1" i="1" dirty="0" smtClean="0"/>
              <a:t>дидактический </a:t>
            </a:r>
            <a:r>
              <a:rPr lang="ru-RU" sz="2200" b="1" i="1" dirty="0"/>
              <a:t>материал </a:t>
            </a:r>
            <a:endParaRPr lang="ru-RU" sz="2200" b="1" i="1" dirty="0" smtClean="0"/>
          </a:p>
          <a:p>
            <a:r>
              <a:rPr lang="ru-RU" sz="2200" b="1" i="1" dirty="0" smtClean="0"/>
              <a:t>для </a:t>
            </a:r>
            <a:r>
              <a:rPr lang="ru-RU" sz="2200" b="1" i="1" dirty="0"/>
              <a:t>развития у детей математических способностей. </a:t>
            </a:r>
            <a:endParaRPr lang="ru-RU" sz="2200" b="1" i="1" dirty="0" smtClean="0"/>
          </a:p>
        </p:txBody>
      </p:sp>
      <p:pic>
        <p:nvPicPr>
          <p:cNvPr id="1027" name="Picture 3" descr="C:\Users\Мама\Documents\Цветные палочки\1.Картинки из книги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96845"/>
            <a:ext cx="2438399" cy="2338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33799" y="4597187"/>
            <a:ext cx="51816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/>
              <a:t>Палочки </a:t>
            </a:r>
            <a:r>
              <a:rPr lang="ru-RU" sz="2200" b="1" i="1" dirty="0" err="1"/>
              <a:t>Кюизенера</a:t>
            </a:r>
            <a:r>
              <a:rPr lang="ru-RU" sz="2200" b="1" i="1" dirty="0"/>
              <a:t> – это набор счетных палочек, которые еще называют "цветными палочками</a:t>
            </a:r>
            <a:r>
              <a:rPr lang="ru-RU" sz="2200" b="1" i="1" dirty="0" smtClean="0"/>
              <a:t>" </a:t>
            </a:r>
            <a:endParaRPr lang="ru-RU" sz="2200" b="1" i="1" dirty="0"/>
          </a:p>
        </p:txBody>
      </p:sp>
      <p:sp>
        <p:nvSpPr>
          <p:cNvPr id="4" name="AutoShape 2" descr="https://s0.slide-share.ru/s_slide/e304ffa69eb2f919c4d8d1aa49dd984e/aa7e107a-9c67-4ae4-9967-c32c5111802a.jpeg"/>
          <p:cNvSpPr>
            <a:spLocks noChangeAspect="1" noChangeArrowheads="1"/>
          </p:cNvSpPr>
          <p:nvPr/>
        </p:nvSpPr>
        <p:spPr bwMode="auto">
          <a:xfrm>
            <a:off x="155575" y="-228065"/>
            <a:ext cx="304800" cy="38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ds05.infourok.ru/uploads/ex/0e8e/000e8d7d-ff45f49d/img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94" t="21480" r="6206" b="14790"/>
          <a:stretch/>
        </p:blipFill>
        <p:spPr bwMode="auto">
          <a:xfrm>
            <a:off x="6477000" y="1396041"/>
            <a:ext cx="2072005" cy="2837815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2691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280" y="457200"/>
            <a:ext cx="84509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>
                <a:solidFill>
                  <a:srgbClr val="CC0000"/>
                </a:solidFill>
              </a:rPr>
              <a:t>       </a:t>
            </a:r>
            <a:r>
              <a:rPr lang="ru-RU" sz="3200" b="1" i="1" dirty="0" smtClean="0">
                <a:solidFill>
                  <a:srgbClr val="CC0000"/>
                </a:solidFill>
              </a:rPr>
              <a:t>Специфика дидактического материала</a:t>
            </a:r>
          </a:p>
          <a:p>
            <a:endParaRPr lang="ru-RU" sz="2400" b="1" i="1" dirty="0">
              <a:solidFill>
                <a:srgbClr val="CC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Простота                   Абстрактность    </a:t>
            </a:r>
          </a:p>
          <a:p>
            <a:endParaRPr lang="ru-RU" sz="3200" b="1" i="1" dirty="0" smtClean="0">
              <a:solidFill>
                <a:srgbClr val="FF0000"/>
              </a:solidFill>
            </a:endParaRPr>
          </a:p>
          <a:p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            Универсальность </a:t>
            </a:r>
          </a:p>
          <a:p>
            <a:endParaRPr lang="ru-RU" sz="3200" b="1" i="1" dirty="0">
              <a:solidFill>
                <a:srgbClr val="FF0000"/>
              </a:solidFill>
            </a:endParaRPr>
          </a:p>
          <a:p>
            <a:r>
              <a:rPr lang="ru-RU" sz="3200" b="1" i="1" dirty="0" smtClean="0">
                <a:solidFill>
                  <a:srgbClr val="FF0000"/>
                </a:solidFill>
              </a:rPr>
              <a:t>                                      </a:t>
            </a:r>
            <a:r>
              <a:rPr lang="ru-RU" sz="3200" b="1" i="1" dirty="0">
                <a:solidFill>
                  <a:srgbClr val="FF0000"/>
                </a:solidFill>
              </a:rPr>
              <a:t> </a:t>
            </a:r>
            <a:r>
              <a:rPr lang="ru-RU" sz="3200" b="1" i="1" dirty="0" smtClean="0">
                <a:solidFill>
                  <a:srgbClr val="FF0000"/>
                </a:solidFill>
              </a:rPr>
              <a:t>                 </a:t>
            </a:r>
            <a:r>
              <a:rPr lang="ru-RU" sz="3200" b="1" i="1" dirty="0">
                <a:solidFill>
                  <a:srgbClr val="FF0000"/>
                </a:solidFill>
              </a:rPr>
              <a:t>Э</a:t>
            </a:r>
            <a:r>
              <a:rPr lang="ru-RU" sz="3200" b="1" i="1" dirty="0" smtClean="0">
                <a:solidFill>
                  <a:srgbClr val="FF0000"/>
                </a:solidFill>
              </a:rPr>
              <a:t>ффективность</a:t>
            </a:r>
            <a:endParaRPr lang="ru-RU" sz="3200" b="1" i="1" dirty="0">
              <a:solidFill>
                <a:srgbClr val="FF0000"/>
              </a:solidFill>
            </a:endParaRPr>
          </a:p>
          <a:p>
            <a:endParaRPr lang="ru-RU" sz="2400" b="1" i="1" dirty="0" smtClean="0">
              <a:solidFill>
                <a:srgbClr val="FF0000"/>
              </a:solidFill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82781" y="1651078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078359" y="1651078"/>
            <a:ext cx="484632" cy="2209800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334000" y="1651078"/>
            <a:ext cx="484632" cy="97840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7589641" y="1651078"/>
            <a:ext cx="484632" cy="2997122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59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4800" y="548680"/>
            <a:ext cx="8487768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Данное пособие позволяет:</a:t>
            </a:r>
          </a:p>
          <a:p>
            <a:pPr algn="ctr"/>
            <a:endParaRPr lang="ru-RU" sz="2800" b="1" i="1" dirty="0" smtClean="0">
              <a:solidFill>
                <a:srgbClr val="CC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CC0000"/>
                </a:solidFill>
              </a:rPr>
              <a:t>формировать навыки и умения в счёте, вычислениях, измерениях, моделировании;</a:t>
            </a:r>
            <a:endParaRPr lang="ru-RU" sz="2400" b="1" i="1" dirty="0">
              <a:solidFill>
                <a:srgbClr val="CC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CC0000"/>
                </a:solidFill>
              </a:rPr>
              <a:t>формировать знания о множестве, числе, величине, форме, пространстве как основах математического развития;</a:t>
            </a:r>
            <a:endParaRPr lang="ru-RU" sz="2400" b="1" i="1" dirty="0">
              <a:solidFill>
                <a:srgbClr val="CC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CC0000"/>
                </a:solidFill>
              </a:rPr>
              <a:t>формировать приёмы умственных действий (анализ, синтез, сравнение, </a:t>
            </a:r>
            <a:r>
              <a:rPr lang="ru-RU" sz="2400" b="1" i="1" dirty="0" err="1" smtClean="0">
                <a:solidFill>
                  <a:srgbClr val="CC0000"/>
                </a:solidFill>
              </a:rPr>
              <a:t>обобщениее</a:t>
            </a:r>
            <a:r>
              <a:rPr lang="ru-RU" sz="2400" b="1" i="1" dirty="0" smtClean="0">
                <a:solidFill>
                  <a:srgbClr val="CC0000"/>
                </a:solidFill>
              </a:rPr>
              <a:t>, классификация, аналогия);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CC0000"/>
                </a:solidFill>
              </a:rPr>
              <a:t>развивать речь, умение обосновывать свои суждения, строить простейшие умозаключения;</a:t>
            </a:r>
            <a:endParaRPr lang="ru-RU" sz="2400" b="1" i="1" dirty="0">
              <a:solidFill>
                <a:srgbClr val="CC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CC0000"/>
                </a:solidFill>
              </a:rPr>
              <a:t>развивать восприятие, память, воображение, вариативное и образное мышление, фантазию;</a:t>
            </a:r>
            <a:endParaRPr lang="ru-RU" sz="2400" b="1" i="1" dirty="0">
              <a:solidFill>
                <a:srgbClr val="CC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i="1" dirty="0" smtClean="0">
                <a:solidFill>
                  <a:srgbClr val="CC0000"/>
                </a:solidFill>
              </a:rPr>
              <a:t>развивать коммуникативные навыки, самостоятельность.</a:t>
            </a:r>
          </a:p>
          <a:p>
            <a:pPr algn="ctr"/>
            <a:endParaRPr lang="ru-RU" sz="2800" b="1" i="1" dirty="0">
              <a:solidFill>
                <a:srgbClr val="CC0000"/>
              </a:solidFill>
            </a:endParaRPr>
          </a:p>
          <a:p>
            <a:pPr algn="ctr"/>
            <a:endParaRPr lang="ru-RU" sz="28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4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Мама\Documents\Цветные палочки\1.Картинки из книги\Рисунок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4658" y="1484784"/>
            <a:ext cx="3601099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79812" y="620688"/>
            <a:ext cx="3384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>
                <a:solidFill>
                  <a:srgbClr val="CC0000"/>
                </a:solidFill>
              </a:rPr>
              <a:t>Состав </a:t>
            </a:r>
            <a:r>
              <a:rPr lang="ru-RU" sz="2800" b="1" i="1" dirty="0" smtClean="0">
                <a:solidFill>
                  <a:srgbClr val="CC0000"/>
                </a:solidFill>
              </a:rPr>
              <a:t>комплекта</a:t>
            </a:r>
            <a:endParaRPr lang="ru-RU" sz="2800" b="1" i="1" dirty="0">
              <a:solidFill>
                <a:srgbClr val="CC0000"/>
              </a:solidFill>
            </a:endParaRPr>
          </a:p>
        </p:txBody>
      </p:sp>
      <p:pic>
        <p:nvPicPr>
          <p:cNvPr id="3075" name="Picture 3" descr="C:\Users\Мама\Documents\Цветные палочки\1.Картинки из книги\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75" y="1484784"/>
            <a:ext cx="4703788" cy="430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5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6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Мама\Documents\Цветные палочки\1.Картинки из книги\Цв. палочки 10-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598" y="1268760"/>
            <a:ext cx="4770530" cy="212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ма\Documents\Цветные палочки\1.Картинки из книги\Цв. палочки-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22" y="3557690"/>
            <a:ext cx="2453528" cy="2197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55776" y="3789040"/>
            <a:ext cx="646635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- «Красная семья» состоит из чисел, кратных 2.</a:t>
            </a:r>
            <a:endParaRPr lang="ru-RU" sz="1400" b="1" i="1" dirty="0" smtClean="0"/>
          </a:p>
          <a:p>
            <a:pPr marL="285750" indent="-285750">
              <a:buFontTx/>
              <a:buChar char="-"/>
            </a:pPr>
            <a:endParaRPr lang="ru-RU" sz="1400" b="1" i="1" dirty="0"/>
          </a:p>
          <a:p>
            <a:pPr marL="285750" indent="-285750">
              <a:buFontTx/>
              <a:buChar char="-"/>
            </a:pPr>
            <a:endParaRPr lang="ru-RU" sz="2000" b="1" i="1" dirty="0"/>
          </a:p>
          <a:p>
            <a:r>
              <a:rPr lang="ru-RU" sz="2000" b="1" i="1" dirty="0" smtClean="0"/>
              <a:t>- «Синяя семья» состоит из чисел, кратных 3.</a:t>
            </a:r>
          </a:p>
          <a:p>
            <a:pPr marL="285750" indent="-285750">
              <a:buFontTx/>
              <a:buChar char="-"/>
            </a:pPr>
            <a:endParaRPr lang="ru-RU" sz="2000" b="1" i="1" dirty="0"/>
          </a:p>
          <a:p>
            <a:r>
              <a:rPr lang="ru-RU" sz="2000" b="1" i="1" dirty="0" smtClean="0"/>
              <a:t>- «Семейство желтых» состоит из чисел кратных 5.</a:t>
            </a:r>
          </a:p>
          <a:p>
            <a:pPr marL="342900" indent="-342900">
              <a:buFontTx/>
              <a:buChar char="-"/>
            </a:pPr>
            <a:endParaRPr lang="ru-RU" sz="2000" b="1" i="1" dirty="0"/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«Семейство белых»</a:t>
            </a:r>
          </a:p>
          <a:p>
            <a:pPr marL="342900" indent="-342900">
              <a:buFontTx/>
              <a:buChar char="-"/>
            </a:pPr>
            <a:r>
              <a:rPr lang="ru-RU" sz="2000" b="1" i="1" dirty="0" smtClean="0"/>
              <a:t>- «Семейство  черных»</a:t>
            </a:r>
          </a:p>
        </p:txBody>
      </p:sp>
      <p:pic>
        <p:nvPicPr>
          <p:cNvPr id="2054" name="Picture 6" descr="C:\Users\Мама\Documents\Цветные палочки\1.Картинки из книги\Цв. палочки 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580" y="5905153"/>
            <a:ext cx="1604232" cy="553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Мама\Documents\Цветные палочки\1.Картинки из книги\Снимок 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09736"/>
            <a:ext cx="2880320" cy="2891272"/>
          </a:xfrm>
          <a:prstGeom prst="rect">
            <a:avLst/>
          </a:prstGeom>
          <a:noFill/>
          <a:ln w="952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015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669667"/>
            <a:ext cx="814724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CC0000"/>
                </a:solidFill>
              </a:rPr>
              <a:t>Этапы работы</a:t>
            </a:r>
          </a:p>
          <a:p>
            <a:pPr algn="ctr"/>
            <a:endParaRPr lang="ru-RU" sz="3200" b="1" i="1" dirty="0" smtClean="0">
              <a:solidFill>
                <a:srgbClr val="CC0000"/>
              </a:solidFill>
            </a:endParaRPr>
          </a:p>
          <a:p>
            <a:r>
              <a:rPr lang="en-US" sz="3200" b="1" i="1" dirty="0" smtClean="0">
                <a:solidFill>
                  <a:srgbClr val="CC0000"/>
                </a:solidFill>
              </a:rPr>
              <a:t>I </a:t>
            </a:r>
            <a:r>
              <a:rPr lang="ru-RU" sz="3200" b="1" i="1" dirty="0" smtClean="0">
                <a:solidFill>
                  <a:srgbClr val="CC0000"/>
                </a:solidFill>
              </a:rPr>
              <a:t>этап – «Знакомство с палочками» </a:t>
            </a:r>
            <a:r>
              <a:rPr lang="ru-RU" sz="2800" b="1" i="1" dirty="0" smtClean="0">
                <a:solidFill>
                  <a:srgbClr val="92D050"/>
                </a:solidFill>
              </a:rPr>
              <a:t>(палочки выполняют роль игрового материала)</a:t>
            </a:r>
          </a:p>
          <a:p>
            <a:r>
              <a:rPr lang="en-US" sz="3200" b="1" i="1" dirty="0" smtClean="0">
                <a:solidFill>
                  <a:srgbClr val="CC0000"/>
                </a:solidFill>
              </a:rPr>
              <a:t>II </a:t>
            </a:r>
            <a:r>
              <a:rPr lang="ru-RU" sz="3200" b="1" i="1" dirty="0">
                <a:solidFill>
                  <a:srgbClr val="CC0000"/>
                </a:solidFill>
              </a:rPr>
              <a:t>этап </a:t>
            </a:r>
            <a:r>
              <a:rPr lang="ru-RU" sz="3200" b="1" i="1" dirty="0" smtClean="0">
                <a:solidFill>
                  <a:srgbClr val="CC0000"/>
                </a:solidFill>
              </a:rPr>
              <a:t> - «Игры и упражнения с палочками» </a:t>
            </a:r>
          </a:p>
          <a:p>
            <a:r>
              <a:rPr lang="ru-RU" sz="2800" b="1" i="1" dirty="0" smtClean="0">
                <a:solidFill>
                  <a:srgbClr val="92D050"/>
                </a:solidFill>
              </a:rPr>
              <a:t>(дидактические игры с определённой образовательной задачей)</a:t>
            </a:r>
          </a:p>
          <a:p>
            <a:r>
              <a:rPr lang="en-US" sz="3200" b="1" i="1" dirty="0" smtClean="0">
                <a:solidFill>
                  <a:srgbClr val="CC0000"/>
                </a:solidFill>
              </a:rPr>
              <a:t>III </a:t>
            </a:r>
            <a:r>
              <a:rPr lang="ru-RU" sz="3200" b="1" i="1" dirty="0">
                <a:solidFill>
                  <a:srgbClr val="CC0000"/>
                </a:solidFill>
              </a:rPr>
              <a:t>этап </a:t>
            </a:r>
            <a:r>
              <a:rPr lang="ru-RU" sz="3200" b="1" i="1" dirty="0" smtClean="0">
                <a:solidFill>
                  <a:srgbClr val="CC0000"/>
                </a:solidFill>
              </a:rPr>
              <a:t>– «Палочки – помощники» </a:t>
            </a:r>
            <a:r>
              <a:rPr lang="ru-RU" sz="2800" b="1" i="1" dirty="0" smtClean="0">
                <a:solidFill>
                  <a:srgbClr val="92D050"/>
                </a:solidFill>
              </a:rPr>
              <a:t>(палочки выступают как пособие для юных математиков)</a:t>
            </a:r>
            <a:endParaRPr lang="ru-RU" sz="2800" b="1" i="1" dirty="0">
              <a:solidFill>
                <a:srgbClr val="92D050"/>
              </a:solidFill>
            </a:endParaRPr>
          </a:p>
          <a:p>
            <a:endParaRPr lang="ru-RU" sz="2800" b="1" i="1" dirty="0">
              <a:solidFill>
                <a:srgbClr val="CC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1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529516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C0000"/>
                </a:solidFill>
              </a:rPr>
              <a:t>Методическое сопровождение</a:t>
            </a:r>
          </a:p>
          <a:p>
            <a:pPr algn="ctr"/>
            <a:endParaRPr lang="ru-RU" sz="2800" b="1" i="1" dirty="0">
              <a:solidFill>
                <a:srgbClr val="CC0000"/>
              </a:solidFill>
            </a:endParaRPr>
          </a:p>
          <a:p>
            <a:pPr algn="ctr"/>
            <a:endParaRPr lang="ru-RU" sz="2800" b="1" i="1" dirty="0" smtClean="0">
              <a:solidFill>
                <a:srgbClr val="CC0000"/>
              </a:solidFill>
            </a:endParaRPr>
          </a:p>
          <a:p>
            <a:pPr algn="ctr"/>
            <a:endParaRPr lang="ru-RU" sz="2800" b="1" i="1" dirty="0">
              <a:solidFill>
                <a:srgbClr val="CC0000"/>
              </a:solidFill>
            </a:endParaRPr>
          </a:p>
        </p:txBody>
      </p:sp>
      <p:pic>
        <p:nvPicPr>
          <p:cNvPr id="10" name="Рисунок 9" descr="Этапы  работы Второй этап авторы рекомендуют реализовывать в старшем дошкольн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74" t="51838" r="4961" b="6747"/>
          <a:stretch/>
        </p:blipFill>
        <p:spPr bwMode="auto">
          <a:xfrm>
            <a:off x="2746818" y="1390417"/>
            <a:ext cx="1778305" cy="2482544"/>
          </a:xfrm>
          <a:prstGeom prst="rect">
            <a:avLst/>
          </a:prstGeom>
          <a:noFill/>
          <a:ln>
            <a:solidFill>
              <a:srgbClr val="FFCC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Рисунок 12" descr="https://www.i-igrushki.ru/upload/iblock/483/4830774991a399e852cc6c118f510f1f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25" r="16949"/>
          <a:stretch/>
        </p:blipFill>
        <p:spPr bwMode="auto">
          <a:xfrm>
            <a:off x="4849041" y="1397400"/>
            <a:ext cx="1684541" cy="2452426"/>
          </a:xfrm>
          <a:prstGeom prst="rect">
            <a:avLst/>
          </a:prstGeom>
          <a:noFill/>
          <a:ln w="28575">
            <a:solidFill>
              <a:srgbClr val="00206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ds02.infourok.ru/uploads/ex/0727/00002e36-1ad71c5f/img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36" t="57619" r="43610" b="9581"/>
          <a:stretch/>
        </p:blipFill>
        <p:spPr bwMode="auto">
          <a:xfrm>
            <a:off x="620468" y="4145261"/>
            <a:ext cx="3128790" cy="1940070"/>
          </a:xfrm>
          <a:prstGeom prst="rect">
            <a:avLst/>
          </a:prstGeom>
          <a:noFill/>
          <a:ln w="28575">
            <a:solidFill>
              <a:srgbClr val="00B05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ds02.infourok.ru/uploads/ex/0727/00002e36-1ad71c5f/img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83" t="13370" r="44504" b="51924"/>
          <a:stretch/>
        </p:blipFill>
        <p:spPr bwMode="auto">
          <a:xfrm>
            <a:off x="3997476" y="4122351"/>
            <a:ext cx="2536106" cy="2163066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Рисунок 15" descr="https://ds02.infourok.ru/uploads/ex/0727/00002e36-1ad71c5f/img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7" t="14007" r="1728" b="44576"/>
          <a:stretch/>
        </p:blipFill>
        <p:spPr bwMode="auto">
          <a:xfrm>
            <a:off x="6781800" y="2133600"/>
            <a:ext cx="2038282" cy="2806064"/>
          </a:xfrm>
          <a:prstGeom prst="rect">
            <a:avLst/>
          </a:prstGeom>
          <a:noFill/>
          <a:ln w="28575">
            <a:solidFill>
              <a:srgbClr val="00B0F0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https://ds02.infourok.ru/uploads/ex/0727/00002e36-1ad71c5f/img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86" t="21010" r="74402" b="36297"/>
          <a:stretch/>
        </p:blipFill>
        <p:spPr bwMode="auto">
          <a:xfrm>
            <a:off x="406157" y="1242335"/>
            <a:ext cx="1905000" cy="2630626"/>
          </a:xfrm>
          <a:prstGeom prst="rect">
            <a:avLst/>
          </a:prstGeom>
          <a:noFill/>
          <a:ln w="28575">
            <a:solidFill>
              <a:srgbClr val="FF6699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61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ма\Documents\Презентации - фон\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658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" t="9231"/>
          <a:stretch/>
        </p:blipFill>
        <p:spPr>
          <a:xfrm>
            <a:off x="5715000" y="4191000"/>
            <a:ext cx="1824649" cy="22479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3" t="12308"/>
          <a:stretch/>
        </p:blipFill>
        <p:spPr>
          <a:xfrm>
            <a:off x="2514600" y="4267200"/>
            <a:ext cx="1816827" cy="2171700"/>
          </a:xfrm>
          <a:prstGeom prst="rect">
            <a:avLst/>
          </a:prstGeom>
          <a:ln w="38100">
            <a:solidFill>
              <a:srgbClr val="FF6699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5163" y="1524000"/>
            <a:ext cx="2162174" cy="288289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67" y="1447800"/>
            <a:ext cx="2343149" cy="3124200"/>
          </a:xfrm>
          <a:prstGeom prst="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" b="15590"/>
          <a:stretch/>
        </p:blipFill>
        <p:spPr>
          <a:xfrm>
            <a:off x="3810000" y="1620517"/>
            <a:ext cx="2396760" cy="2722883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838200" y="617034"/>
            <a:ext cx="780097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Игры с палочками </a:t>
            </a:r>
            <a:r>
              <a:rPr lang="ru-RU" sz="3200" b="1" i="1" dirty="0" err="1" smtClean="0">
                <a:solidFill>
                  <a:srgbClr val="FF0000"/>
                </a:solidFill>
              </a:rPr>
              <a:t>Кюизенера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03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OINTS" val="1"/>
  <p:tag name="TIME" val="1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2061</TotalTime>
  <Words>252</Words>
  <Application>Microsoft Office PowerPoint</Application>
  <PresentationFormat>Экран (4:3)</PresentationFormat>
  <Paragraphs>58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Мама</dc:creator>
  <cp:lastModifiedBy>User</cp:lastModifiedBy>
  <cp:revision>106</cp:revision>
  <dcterms:created xsi:type="dcterms:W3CDTF">2015-06-14T12:54:02Z</dcterms:created>
  <dcterms:modified xsi:type="dcterms:W3CDTF">2022-01-26T13:57:54Z</dcterms:modified>
</cp:coreProperties>
</file>